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1225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 varScale="1">
        <p:scale>
          <a:sx n="61" d="100"/>
          <a:sy n="61" d="100"/>
        </p:scale>
        <p:origin x="72" y="12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USPS Market Share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rgbClr val="000000"/>
              </a:solidFill>
            </a:ln>
            <a:effectLst/>
          </c:spPr>
          <c:invertIfNegative val="0"/>
          <c:dPt>
            <c:idx val="16"/>
            <c:invertIfNegative val="0"/>
            <c:bubble3D val="0"/>
            <c:spPr>
              <a:solidFill>
                <a:srgbClr val="C00000"/>
              </a:solidFill>
              <a:ln>
                <a:solidFill>
                  <a:srgbClr val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05A3-4CC5-A73E-2436E1C856F1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Sheet1!$A$2:$A$18</c:f>
              <c:strCache>
                <c:ptCount val="17"/>
                <c:pt idx="0">
                  <c:v>'08</c:v>
                </c:pt>
                <c:pt idx="1">
                  <c:v>'09</c:v>
                </c:pt>
                <c:pt idx="2">
                  <c:v>'10</c:v>
                </c:pt>
                <c:pt idx="3">
                  <c:v>'11</c:v>
                </c:pt>
                <c:pt idx="4">
                  <c:v>'12</c:v>
                </c:pt>
                <c:pt idx="5">
                  <c:v>'13</c:v>
                </c:pt>
                <c:pt idx="6">
                  <c:v>'14</c:v>
                </c:pt>
                <c:pt idx="7">
                  <c:v>'15</c:v>
                </c:pt>
                <c:pt idx="8">
                  <c:v>'16</c:v>
                </c:pt>
                <c:pt idx="9">
                  <c:v>'17</c:v>
                </c:pt>
                <c:pt idx="10">
                  <c:v>'18</c:v>
                </c:pt>
                <c:pt idx="11">
                  <c:v>'19</c:v>
                </c:pt>
                <c:pt idx="12">
                  <c:v>'20</c:v>
                </c:pt>
                <c:pt idx="13">
                  <c:v>'21</c:v>
                </c:pt>
                <c:pt idx="14">
                  <c:v>'22</c:v>
                </c:pt>
                <c:pt idx="15">
                  <c:v>'23</c:v>
                </c:pt>
                <c:pt idx="16">
                  <c:v>'24</c:v>
                </c:pt>
              </c:strCache>
            </c:str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-4.6086145330778483E-2</c:v>
                </c:pt>
                <c:pt idx="1">
                  <c:v>-0.12616295841421976</c:v>
                </c:pt>
                <c:pt idx="2">
                  <c:v>-3.7570043335373615E-2</c:v>
                </c:pt>
                <c:pt idx="3">
                  <c:v>-1.5743363699952995E-2</c:v>
                </c:pt>
                <c:pt idx="4">
                  <c:v>-5.7008862231862301E-2</c:v>
                </c:pt>
                <c:pt idx="5">
                  <c:v>-1.2993954848627975E-2</c:v>
                </c:pt>
                <c:pt idx="6">
                  <c:v>-2.1579769128679205E-2</c:v>
                </c:pt>
                <c:pt idx="7">
                  <c:v>-1.1378486185949388E-2</c:v>
                </c:pt>
                <c:pt idx="8">
                  <c:v>-2.490903011963419E-3</c:v>
                </c:pt>
                <c:pt idx="9">
                  <c:v>-3.6287259448155806E-2</c:v>
                </c:pt>
                <c:pt idx="10">
                  <c:v>-2.5276026275306562E-2</c:v>
                </c:pt>
                <c:pt idx="11">
                  <c:v>-2.7286403588706709E-2</c:v>
                </c:pt>
                <c:pt idx="12">
                  <c:v>-0.10842884982260459</c:v>
                </c:pt>
                <c:pt idx="13">
                  <c:v>-3.3930132577769667E-3</c:v>
                </c:pt>
                <c:pt idx="14">
                  <c:v>-1.0424486243319819E-2</c:v>
                </c:pt>
                <c:pt idx="15">
                  <c:v>-9.0731282261589996E-2</c:v>
                </c:pt>
                <c:pt idx="16">
                  <c:v>-7.6999999999999999E-2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6A-44B7-B48A-F657DCB9E7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00893928"/>
        <c:axId val="300899176"/>
      </c:barChart>
      <c:catAx>
        <c:axId val="300893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rgbClr val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0899176"/>
        <c:crosses val="autoZero"/>
        <c:auto val="1"/>
        <c:lblAlgn val="ctr"/>
        <c:lblOffset val="100"/>
        <c:noMultiLvlLbl val="0"/>
      </c:catAx>
      <c:valAx>
        <c:axId val="300899176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0"/>
        <c:majorTickMark val="out"/>
        <c:minorTickMark val="none"/>
        <c:tickLblPos val="nextTo"/>
        <c:crossAx val="300893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B9B3C4-8D4E-8F48-B552-C40133C46D7B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E66D7-4349-5A42-AEFA-C2CA05C5D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867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01E778-7F6D-4626-AC17-E1D59EA7B79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716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C21A3-EF50-B671-88A9-12DF12E404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29B619-6F35-B947-AA05-774921DA53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3A4D0D-1779-5EDF-C966-7C54A1F3F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360BB-4B05-1044-B1FD-0B0DF88A5342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D43C62-7CBD-45AF-2242-00DA04986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2D597E-1AE9-D566-306B-1E51960EA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5A92E-BD33-3D4D-A4FF-819C9D3EF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446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3B704-E99C-FFE9-1F5A-C19B35602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375AFD-5675-46AE-D440-4935323E66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54CE00-05F7-EBD5-2581-C909AEA3D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360BB-4B05-1044-B1FD-0B0DF88A5342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58D24-FCB2-C636-6F16-E41EC98A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95B174-BD7A-9DC9-8C0B-1243A660A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5A92E-BD33-3D4D-A4FF-819C9D3EF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180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8293A9-7830-79BF-BB0B-D3B9C1283B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5CEDF4-0362-44B1-9BE7-48C7DACA9A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E23E31-1B36-B776-44AE-613C2D84D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360BB-4B05-1044-B1FD-0B0DF88A5342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7BF94-AE08-9CEF-6FBB-F1D78E2BB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E1CF3C-14FD-208B-BD3D-68B453BA5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5A92E-BD33-3D4D-A4FF-819C9D3EF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423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6D1CB-0C7B-DD98-A66B-4DC62FC41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504F0B-11FA-80C4-E715-8A7BCF6C2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81BAD-D7BF-3934-7A52-672F8CDC6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360BB-4B05-1044-B1FD-0B0DF88A5342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3B880B-8B67-9A48-5192-F0C20424A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D13556-F3BC-F47B-86E3-C7540CA23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5A92E-BD33-3D4D-A4FF-819C9D3EF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117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93E9E-28F0-BA7C-FB2F-5E8322600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17DC42-584B-9077-6328-49F0D18FCA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000809-1A78-95DE-FB46-AB72C73BF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360BB-4B05-1044-B1FD-0B0DF88A5342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C0A4A-7A5D-9AD9-AB63-C7D9E312C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49CCD0-40F3-FA58-181E-BFAB46CD2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5A92E-BD33-3D4D-A4FF-819C9D3EF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79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68B2C-CB6F-A8F1-F412-BD3EBE4EB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53A24E-DAA4-AE42-160C-5794F21BBD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994580-A16B-B4BD-6FB0-7C2B42E84E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92E2D-C59F-2AB6-29F2-E003C04DE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360BB-4B05-1044-B1FD-0B0DF88A5342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3D719-4DC1-6189-E8B7-8A6745F56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79AD75-EBA9-33B9-A5DA-A494DA228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5A92E-BD33-3D4D-A4FF-819C9D3EF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33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B2F9D-200D-E7FA-4FB5-F2C8E42EB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FC4875-EC22-EB22-48DB-A0A9974464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451610-49B1-D21A-6C70-41BA5B2B26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D543F3-F47E-5F40-712E-26E8F3871D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1174FA-7E5F-C203-2952-324D48E3DC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CE3428-CD5F-6C10-F30B-0EC7B1340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360BB-4B05-1044-B1FD-0B0DF88A5342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614169-C8B0-5591-3D67-7F0AD6AE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D157A5-4A57-50F5-D5BF-FB605434D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5A92E-BD33-3D4D-A4FF-819C9D3EF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000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24FFD-CF1D-F19F-E60C-61D405256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66CA53-0636-4B65-D896-E028DF7BD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360BB-4B05-1044-B1FD-0B0DF88A5342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5DEE48-32BD-6ABD-D5BC-3A144A881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CB93DD-DECA-6795-25C2-14B70AAAA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5A92E-BD33-3D4D-A4FF-819C9D3EF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920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D96A47-C4E1-C3D2-6550-6F0B865F8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360BB-4B05-1044-B1FD-0B0DF88A5342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D52654-DC5B-0D1D-257E-FF91189A2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ABCBFF-8F70-1623-7714-C3D64EB08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5A92E-BD33-3D4D-A4FF-819C9D3EF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105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E6F63-2D36-14FB-3B97-66B6909E5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8183F-24D3-28A3-1868-072CB969E8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35F700-3858-F0D2-7D85-A98DC8508F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A4233C-CEEC-E147-2192-7085C5521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360BB-4B05-1044-B1FD-0B0DF88A5342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C9A8A8-71AD-7DFE-8279-825C9CC9C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3C71F4-EE52-C97B-E395-CFABFC928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5A92E-BD33-3D4D-A4FF-819C9D3EF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575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70785-5C2D-6F2B-21D1-1739EEC3B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8D7A64-F7E2-E0B2-C0AB-D3E1F57200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B9AD37-35AF-B448-8121-741154B7CE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C688D4-D4F5-B2D1-E6CD-4B8E5D408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360BB-4B05-1044-B1FD-0B0DF88A5342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F079AA-81DF-DC9E-5651-19C5AAADB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519A38-162B-E7B1-7991-2E9DD2D1F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5A92E-BD33-3D4D-A4FF-819C9D3EF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873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BB9217-AFBF-3C0A-9D03-D429160D9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4DDFBD-A946-A7F2-329D-A2D19CB142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B5D79-E755-38CE-0F29-6E4649716A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360BB-4B05-1044-B1FD-0B0DF88A5342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79B120-3CD8-0511-8150-09D1B86AC4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08ACE-D76C-EC9D-572B-546CE309A7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5A92E-BD33-3D4D-A4FF-819C9D3EF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368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3">
            <a:extLst>
              <a:ext uri="{FF2B5EF4-FFF2-40B4-BE49-F238E27FC236}">
                <a16:creationId xmlns:a16="http://schemas.microsoft.com/office/drawing/2014/main" id="{25DEF73B-4DF4-5DAE-4FB5-38BAE907B425}"/>
              </a:ext>
            </a:extLst>
          </p:cNvPr>
          <p:cNvSpPr txBox="1">
            <a:spLocks/>
          </p:cNvSpPr>
          <p:nvPr/>
        </p:nvSpPr>
        <p:spPr bwMode="auto">
          <a:xfrm>
            <a:off x="1773382" y="196645"/>
            <a:ext cx="9995425" cy="1274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8731" tIns="54365" rIns="108731" bIns="54365" numCol="1" anchor="ctr" anchorCtr="0" compatLnSpc="1">
            <a:prstTxWarp prst="textNoShape">
              <a:avLst/>
            </a:prstTxWarp>
            <a:noAutofit/>
          </a:bodyPr>
          <a:lstStyle>
            <a:lvl1pPr marL="0" indent="0" algn="ctr" defTabSz="1087438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2"/>
                </a:solidFill>
                <a:latin typeface="Open Sans Light"/>
                <a:ea typeface="MS PGothic" panose="020B0600070205080204" pitchFamily="34" charset="-128"/>
                <a:cs typeface="Open Sans Light"/>
              </a:defRPr>
            </a:lvl1pPr>
            <a:lvl2pPr marL="1087444" indent="0" algn="ctr" defTabSz="1087438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Open Sans"/>
                <a:ea typeface="MS PGothic" panose="020B0600070205080204" pitchFamily="34" charset="-128"/>
                <a:cs typeface="Open Sans"/>
              </a:defRPr>
            </a:lvl2pPr>
            <a:lvl3pPr marL="2174887" indent="0" algn="ctr" defTabSz="1087438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Open Sans"/>
                <a:ea typeface="MS PGothic" panose="020B0600070205080204" pitchFamily="34" charset="-128"/>
                <a:cs typeface="Open Sans"/>
              </a:defRPr>
            </a:lvl3pPr>
            <a:lvl4pPr marL="3262338" indent="0" algn="ctr" defTabSz="1087438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Open Sans"/>
                <a:ea typeface="MS PGothic" panose="020B0600070205080204" pitchFamily="34" charset="-128"/>
                <a:cs typeface="Open Sans"/>
              </a:defRPr>
            </a:lvl4pPr>
            <a:lvl5pPr marL="4349779" indent="0" algn="ctr" defTabSz="1087438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Open Sans"/>
                <a:ea typeface="MS PGothic" panose="020B0600070205080204" pitchFamily="34" charset="-128"/>
                <a:cs typeface="Open Sans"/>
              </a:defRPr>
            </a:lvl5pPr>
            <a:lvl6pPr marL="5437225" indent="0" algn="ctr" defTabSz="1087444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4671" indent="0" algn="ctr" defTabSz="1087444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2115" indent="0" algn="ctr" defTabSz="1087444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699558" indent="0" algn="ctr" defTabSz="1087444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543705" eaLnBrk="1" hangingPunct="1">
              <a:spcBef>
                <a:spcPct val="0"/>
              </a:spcBef>
            </a:pPr>
            <a:r>
              <a:rPr lang="en-US" altLang="en-US" sz="4267" b="1" dirty="0">
                <a:solidFill>
                  <a:prstClr val="black"/>
                </a:solidFill>
                <a:latin typeface="Open Sans" charset="0"/>
                <a:cs typeface="Open Sans Light" charset="0"/>
              </a:rPr>
              <a:t>Annual Percent Change in Market Dominant Volume</a:t>
            </a: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B7761C21-EA4F-3FF1-4DEB-289E4CDFA8E2}"/>
              </a:ext>
            </a:extLst>
          </p:cNvPr>
          <p:cNvSpPr txBox="1">
            <a:spLocks/>
          </p:cNvSpPr>
          <p:nvPr/>
        </p:nvSpPr>
        <p:spPr>
          <a:xfrm>
            <a:off x="838200" y="1826684"/>
            <a:ext cx="10515600" cy="4349749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04792" indent="-304792" defTabSz="1219170">
              <a:spcBef>
                <a:spcPts val="1333"/>
              </a:spcBef>
              <a:defRPr/>
            </a:pPr>
            <a:endParaRPr lang="en-US" sz="3733" dirty="0">
              <a:solidFill>
                <a:sysClr val="windowText" lastClr="000000"/>
              </a:solidFill>
              <a:latin typeface="Calibri" panose="020F0502020204030204"/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A2BFA89-232D-CDED-AC63-A54BCF7963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6380902"/>
              </p:ext>
            </p:extLst>
          </p:nvPr>
        </p:nvGraphicFramePr>
        <p:xfrm>
          <a:off x="423194" y="1826684"/>
          <a:ext cx="11345613" cy="43497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01670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</Words>
  <Application>Microsoft Office PowerPoint</Application>
  <PresentationFormat>Widescreen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Sander Glick</dc:creator>
  <cp:lastModifiedBy>Steve Kearney</cp:lastModifiedBy>
  <cp:revision>2</cp:revision>
  <dcterms:created xsi:type="dcterms:W3CDTF">2024-02-07T17:54:24Z</dcterms:created>
  <dcterms:modified xsi:type="dcterms:W3CDTF">2024-02-07T18:37:50Z</dcterms:modified>
</cp:coreProperties>
</file>